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77" r:id="rId4"/>
    <p:sldId id="281" r:id="rId5"/>
    <p:sldId id="280" r:id="rId6"/>
    <p:sldId id="284" r:id="rId7"/>
    <p:sldId id="282" r:id="rId8"/>
    <p:sldId id="283" r:id="rId9"/>
    <p:sldId id="286" r:id="rId1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1EE6"/>
    <a:srgbClr val="FFDDDD"/>
    <a:srgbClr val="FFFF65"/>
    <a:srgbClr val="FFFF19"/>
    <a:srgbClr val="F2FB9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1964" autoAdjust="0"/>
    <p:restoredTop sz="92026" autoAdjust="0"/>
  </p:normalViewPr>
  <p:slideViewPr>
    <p:cSldViewPr showGuides="1">
      <p:cViewPr>
        <p:scale>
          <a:sx n="73" d="100"/>
          <a:sy n="73" d="100"/>
        </p:scale>
        <p:origin x="-1536" y="-8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4C2C3-1106-43EB-81E7-B310A0D90012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0ED5A-1570-40E4-8FAF-B14B85C25A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070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E0E04-CFE0-491C-A14C-89DCA41B4179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E2D0F-2299-4626-8A3A-02875836B8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671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8952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93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149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6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006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365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388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923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47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555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181E0-7C88-4FDB-976F-06279FB3594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45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181E0-7C88-4FDB-976F-06279FB3594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AA3C4-E628-403E-8A1D-0047651488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717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1.xls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410445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Проведение</a:t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государственной итоговой аттестации по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образовательным программам основного общего образования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в 2023 году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0" y="5647"/>
            <a:ext cx="9142632" cy="1551145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lvl="0" indent="1588" algn="l">
              <a:spcBef>
                <a:spcPts val="0"/>
              </a:spcBef>
            </a:pPr>
            <a:endParaRPr lang="ru-RU" sz="2200" b="1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4150" y="21594"/>
            <a:ext cx="9328150" cy="146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4993"/>
            <a:ext cx="76835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01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100092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ГИА-9 – государственная итоговая аттестация </a:t>
            </a:r>
          </a:p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по образовательным программам основного общего образования </a:t>
            </a:r>
            <a:endParaRPr lang="ru-RU" sz="23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382959" y="2077816"/>
            <a:ext cx="8509521" cy="843897"/>
            <a:chOff x="308172" y="1850177"/>
            <a:chExt cx="9013577" cy="843897"/>
          </a:xfrm>
        </p:grpSpPr>
        <p:sp>
          <p:nvSpPr>
            <p:cNvPr id="25" name="TextBox 24"/>
            <p:cNvSpPr txBox="1"/>
            <p:nvPr/>
          </p:nvSpPr>
          <p:spPr>
            <a:xfrm>
              <a:off x="807937" y="1850177"/>
              <a:ext cx="8513812" cy="8438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ru-RU" sz="1600" i="1" dirty="0">
                  <a:solidFill>
                    <a:srgbClr val="002060"/>
                  </a:solidFill>
                </a:rPr>
                <a:t>Приказ Министерства просвещения 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 РФ и </a:t>
              </a:r>
              <a:r>
                <a:rPr lang="ru-RU" sz="1600" i="1" dirty="0">
                  <a:solidFill>
                    <a:srgbClr val="002060"/>
                  </a:solidFill>
                </a:rPr>
                <a:t>Рособрнадзора от 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07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.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11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.20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18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 </a:t>
              </a:r>
              <a:r>
                <a:rPr lang="ru-RU" sz="1600" i="1" dirty="0">
                  <a:solidFill>
                    <a:srgbClr val="002060"/>
                  </a:solidFill>
                </a:rPr>
                <a:t>№ 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189/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151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3</a:t>
              </a:r>
              <a:r>
                <a:rPr lang="en-US" sz="1600" i="1" dirty="0" smtClean="0">
                  <a:solidFill>
                    <a:srgbClr val="002060"/>
                  </a:solidFill>
                </a:rPr>
                <a:t> </a:t>
              </a:r>
              <a:br>
                <a:rPr lang="en-US" sz="1600" i="1" dirty="0" smtClean="0">
                  <a:solidFill>
                    <a:srgbClr val="002060"/>
                  </a:solidFill>
                </a:rPr>
              </a:br>
              <a:r>
                <a:rPr lang="ru-RU" sz="1600" b="1" i="1" dirty="0" smtClean="0">
                  <a:solidFill>
                    <a:srgbClr val="002060"/>
                  </a:solidFill>
                </a:rPr>
                <a:t>«Об утверждении Порядка проведения государственной итоговой аттестации по образовательным программам основного общего образования»</a:t>
              </a:r>
              <a:endParaRPr lang="ru-RU" sz="16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8172" y="1977225"/>
              <a:ext cx="288032" cy="288032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382959" y="1354505"/>
            <a:ext cx="8797553" cy="634335"/>
            <a:chOff x="308172" y="1850177"/>
            <a:chExt cx="9013577" cy="634335"/>
          </a:xfrm>
        </p:grpSpPr>
        <p:sp>
          <p:nvSpPr>
            <p:cNvPr id="28" name="TextBox 27"/>
            <p:cNvSpPr txBox="1"/>
            <p:nvPr/>
          </p:nvSpPr>
          <p:spPr>
            <a:xfrm>
              <a:off x="807937" y="1850177"/>
              <a:ext cx="8513812" cy="6343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ru-RU" sz="1600" i="1" dirty="0" smtClean="0">
                  <a:solidFill>
                    <a:srgbClr val="002060"/>
                  </a:solidFill>
                </a:rPr>
                <a:t>Федеральный закон от 29 декабря 2012 года № 273 – ФЗ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«Об образовании в Российской Федерации»</a:t>
              </a:r>
              <a:endParaRPr lang="ru-RU" sz="16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8172" y="1980456"/>
              <a:ext cx="288032" cy="288032"/>
            </a:xfrm>
            <a:prstGeom prst="rect">
              <a:avLst/>
            </a:prstGeom>
          </p:spPr>
        </p:pic>
      </p:grpSp>
      <p:cxnSp>
        <p:nvCxnSpPr>
          <p:cNvPr id="3" name="Прямая соединительная линия 2"/>
          <p:cNvCxnSpPr/>
          <p:nvPr/>
        </p:nvCxnSpPr>
        <p:spPr>
          <a:xfrm>
            <a:off x="251520" y="3141213"/>
            <a:ext cx="864096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99592" y="4174048"/>
            <a:ext cx="7416824" cy="163121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54013" indent="-169863">
              <a:buFont typeface="Wingdings" panose="05000000000000000000" pitchFamily="2" charset="2"/>
              <a:buChar char="Ø"/>
            </a:pPr>
            <a:r>
              <a:rPr lang="ru-RU" sz="2000" dirty="0" smtClean="0">
                <a:cs typeface="Aharoni" panose="02010803020104030203" pitchFamily="2" charset="-79"/>
              </a:rPr>
              <a:t>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обучающиеся,  прошедшие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</a:rPr>
              <a:t>промежуточную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аттестацию</a:t>
            </a:r>
          </a:p>
          <a:p>
            <a:pPr marL="357188" indent="1588"/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</a:rPr>
              <a:t>всем учебным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 предметам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</a:rPr>
              <a:t>учебного плана</a:t>
            </a:r>
          </a:p>
          <a:p>
            <a:endParaRPr lang="ru-RU" sz="2000" dirty="0">
              <a:cs typeface="Aharoni" panose="02010803020104030203" pitchFamily="2" charset="-79"/>
            </a:endParaRPr>
          </a:p>
          <a:p>
            <a:pPr marL="354013" indent="-169863">
              <a:buFont typeface="Wingdings" panose="05000000000000000000" pitchFamily="2" charset="2"/>
              <a:buChar char="Ø"/>
            </a:pPr>
            <a:r>
              <a:rPr lang="ru-RU" sz="2000" dirty="0" smtClean="0">
                <a:cs typeface="Aharoni" panose="02010803020104030203" pitchFamily="2" charset="-79"/>
              </a:rPr>
              <a:t> 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обучающиеся,</a:t>
            </a:r>
            <a:r>
              <a:rPr lang="ru-RU" sz="2000" dirty="0" smtClean="0">
                <a:cs typeface="Aharoni" panose="02010803020104030203" pitchFamily="2" charset="-79"/>
              </a:rPr>
              <a:t> </a:t>
            </a:r>
            <a:r>
              <a:rPr lang="ru-RU" sz="2000" b="1" spc="-150" dirty="0" smtClean="0">
                <a:solidFill>
                  <a:schemeClr val="tx2">
                    <a:lumMod val="75000"/>
                  </a:schemeClr>
                </a:solidFill>
              </a:rPr>
              <a:t>имеющие </a:t>
            </a:r>
            <a:r>
              <a:rPr lang="ru-RU" sz="2000" b="1" spc="-150" dirty="0">
                <a:solidFill>
                  <a:schemeClr val="tx2">
                    <a:lumMod val="75000"/>
                  </a:schemeClr>
                </a:solidFill>
              </a:rPr>
              <a:t>результат «зачет» за итоговое собеседование по русскому языку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600" y="3501008"/>
            <a:ext cx="7200800" cy="46166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42000">
                <a:schemeClr val="accent2">
                  <a:shade val="93000"/>
                  <a:satMod val="130000"/>
                </a:schemeClr>
              </a:gs>
              <a:gs pos="100000">
                <a:schemeClr val="bg1"/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К ГИА-9 допускаются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xmlns="" val="94578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68704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Итоговое собеседование по русскому языку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120406" y="850042"/>
            <a:ext cx="8772074" cy="5523434"/>
            <a:chOff x="30067" y="1850177"/>
            <a:chExt cx="9291682" cy="5523434"/>
          </a:xfrm>
        </p:grpSpPr>
        <p:sp>
          <p:nvSpPr>
            <p:cNvPr id="25" name="TextBox 24"/>
            <p:cNvSpPr txBox="1"/>
            <p:nvPr/>
          </p:nvSpPr>
          <p:spPr>
            <a:xfrm>
              <a:off x="807937" y="1850177"/>
              <a:ext cx="8513812" cy="84389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ru-RU" sz="1600" i="1" dirty="0">
                  <a:solidFill>
                    <a:srgbClr val="002060"/>
                  </a:solidFill>
                </a:rPr>
                <a:t>Приказ 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департамента образования Ярославской области </a:t>
              </a:r>
              <a:r>
                <a:rPr lang="ru-RU" sz="1600" i="1" dirty="0">
                  <a:solidFill>
                    <a:srgbClr val="002060"/>
                  </a:solidFill>
                </a:rPr>
                <a:t>от </a:t>
              </a:r>
              <a:r>
                <a:rPr lang="ru-RU" sz="1600" i="1" dirty="0" smtClean="0">
                  <a:solidFill>
                    <a:srgbClr val="002060"/>
                  </a:solidFill>
                </a:rPr>
                <a:t>10.01.2020 </a:t>
              </a:r>
              <a:r>
                <a:rPr lang="ru-RU" sz="1600" i="1" dirty="0">
                  <a:solidFill>
                    <a:srgbClr val="002060"/>
                  </a:solidFill>
                </a:rPr>
                <a:t>№ 04/01-04 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«Об </a:t>
              </a:r>
              <a:r>
                <a:rPr lang="ru-RU" sz="1600" b="1" i="1" dirty="0">
                  <a:solidFill>
                    <a:srgbClr val="002060"/>
                  </a:solidFill>
                </a:rPr>
                <a:t>утверждении Порядка проведения итогового собеседования по русскому языку на территории Ярославской области</a:t>
              </a:r>
              <a:r>
                <a:rPr lang="ru-RU" sz="1600" b="1" i="1" dirty="0" smtClean="0">
                  <a:solidFill>
                    <a:srgbClr val="002060"/>
                  </a:solidFill>
                </a:rPr>
                <a:t>»</a:t>
              </a:r>
              <a:endParaRPr lang="ru-RU" sz="1600" b="1" i="1" dirty="0">
                <a:solidFill>
                  <a:srgbClr val="002060"/>
                </a:solidFill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8172" y="1977225"/>
              <a:ext cx="288032" cy="28803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0067" y="6805399"/>
              <a:ext cx="568212" cy="568212"/>
            </a:xfrm>
            <a:prstGeom prst="rect">
              <a:avLst/>
            </a:prstGeom>
          </p:spPr>
        </p:pic>
      </p:grpSp>
      <p:cxnSp>
        <p:nvCxnSpPr>
          <p:cNvPr id="3" name="Прямая соединительная линия 2"/>
          <p:cNvCxnSpPr/>
          <p:nvPr/>
        </p:nvCxnSpPr>
        <p:spPr>
          <a:xfrm>
            <a:off x="275332" y="1719158"/>
            <a:ext cx="864000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66419404"/>
              </p:ext>
            </p:extLst>
          </p:nvPr>
        </p:nvGraphicFramePr>
        <p:xfrm>
          <a:off x="382959" y="1920642"/>
          <a:ext cx="4426168" cy="3596657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a:tblPr>
              <a:tblGrid>
                <a:gridCol w="1151793"/>
                <a:gridCol w="1656184"/>
                <a:gridCol w="1618191"/>
              </a:tblGrid>
              <a:tr h="63920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2100"/>
                        </a:spcAft>
                      </a:pPr>
                      <a:r>
                        <a:rPr lang="ru-RU" sz="1500" b="1" kern="1200" spc="4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Основной срок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000">
                          <a:schemeClr val="accent6">
                            <a:lumMod val="50000"/>
                          </a:schemeClr>
                        </a:gs>
                        <a:gs pos="33000">
                          <a:schemeClr val="accent6">
                            <a:lumMod val="75000"/>
                          </a:schemeClr>
                        </a:gs>
                        <a:gs pos="79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2100"/>
                        </a:spcAft>
                      </a:pPr>
                      <a:r>
                        <a:rPr lang="ru-RU" sz="1500" b="1" spc="4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Дополнительные сроки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3000">
                          <a:schemeClr val="accent6">
                            <a:lumMod val="50000"/>
                          </a:schemeClr>
                        </a:gs>
                        <a:gs pos="33000">
                          <a:schemeClr val="accent6">
                            <a:lumMod val="75000"/>
                          </a:schemeClr>
                        </a:gs>
                        <a:gs pos="79000">
                          <a:schemeClr val="accent6">
                            <a:lumMod val="40000"/>
                            <a:lumOff val="60000"/>
                          </a:schemeClr>
                        </a:gs>
                        <a:gs pos="100000">
                          <a:schemeClr val="accent6">
                            <a:lumMod val="20000"/>
                            <a:lumOff val="80000"/>
                          </a:schemeClr>
                        </a:gs>
                      </a:gsLst>
                      <a:lin ang="54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49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08 февраля 2023 года</a:t>
                      </a:r>
                      <a:endParaRPr lang="ru-RU" sz="15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марта </a:t>
                      </a:r>
                      <a:endParaRPr lang="ru-RU" sz="1500" b="1" kern="120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мая </a:t>
                      </a:r>
                      <a:endParaRPr lang="ru-RU" sz="1500" b="1" kern="1200" dirty="0" smtClean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 </a:t>
                      </a:r>
                      <a:r>
                        <a:rPr lang="ru-RU" sz="1500" b="1" kern="1200" dirty="0">
                          <a:solidFill>
                            <a:srgbClr val="C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6247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получившие «незачет»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endParaRPr lang="ru-RU" sz="4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не явившиеся по уважительным причинам, подтвержденным документально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endParaRPr lang="ru-RU" sz="400" b="1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500" b="1" i="1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которые не смогли завершить итоговое собеседование по уважительным причинам</a:t>
                      </a:r>
                      <a:endParaRPr lang="ru-RU" sz="1500" b="1" dirty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3D2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56843" y="5673871"/>
            <a:ext cx="4423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prstClr val="black"/>
                </a:solidFill>
                <a:latin typeface="Arial Black" panose="020B0A04020102020204" pitchFamily="34" charset="0"/>
              </a:rPr>
              <a:t>Заявление</a:t>
            </a:r>
            <a:r>
              <a:rPr lang="ru-RU" sz="1600" b="1" dirty="0">
                <a:solidFill>
                  <a:prstClr val="black"/>
                </a:solidFill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в </a:t>
            </a:r>
            <a:r>
              <a:rPr lang="ru-RU" sz="1600" dirty="0" smtClean="0">
                <a:solidFill>
                  <a:prstClr val="black"/>
                </a:solidFill>
              </a:rPr>
              <a:t>образовательную организацию </a:t>
            </a:r>
            <a:r>
              <a:rPr lang="ru-RU" sz="1600" b="1" i="1" dirty="0">
                <a:solidFill>
                  <a:srgbClr val="C00000"/>
                </a:solidFill>
              </a:rPr>
              <a:t>не позднее чем за две недели до начала проведения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5078711" y="4134315"/>
            <a:ext cx="2328849" cy="646472"/>
          </a:xfrm>
          <a:prstGeom prst="rightArrow">
            <a:avLst>
              <a:gd name="adj1" fmla="val 66481"/>
              <a:gd name="adj2" fmla="val 33519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1117" y="4283804"/>
            <a:ext cx="2124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от 10 до 20 баллов </a:t>
            </a:r>
            <a:endParaRPr lang="ru-RU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438866" y="4253027"/>
            <a:ext cx="1129771" cy="400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«ЗАЧЕТ»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05279" y="4733078"/>
            <a:ext cx="3521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i="1" dirty="0" smtClean="0"/>
              <a:t>Для лиц с ОВЗ </a:t>
            </a:r>
            <a:r>
              <a:rPr lang="ru-RU" sz="1500" i="1" dirty="0" smtClean="0"/>
              <a:t>устанавливается минимальное количество баллов в зависимости от нозологической категории</a:t>
            </a:r>
            <a:endParaRPr lang="ru-RU" sz="1500" i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10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7226" y="4902555"/>
            <a:ext cx="368053" cy="618470"/>
          </a:xfrm>
          <a:prstGeom prst="rect">
            <a:avLst/>
          </a:prstGeom>
          <a:solidFill>
            <a:srgbClr val="C00000"/>
          </a:solidFill>
        </p:spPr>
      </p:pic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0947423"/>
              </p:ext>
            </p:extLst>
          </p:nvPr>
        </p:nvGraphicFramePr>
        <p:xfrm>
          <a:off x="4922188" y="1916832"/>
          <a:ext cx="3970291" cy="10689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1980"/>
                <a:gridCol w="1008112"/>
                <a:gridCol w="936104"/>
                <a:gridCol w="864095"/>
              </a:tblGrid>
              <a:tr h="3289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 задание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 задание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 задание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 задание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0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Чтение текста вслух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Пересказ текста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Монолог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Диалог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922186" y="3068960"/>
            <a:ext cx="3970294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1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продолжительность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15 минут </a:t>
            </a:r>
          </a:p>
          <a:p>
            <a:pPr lvl="0" algn="ctr"/>
            <a:r>
              <a:rPr lang="ru-RU" b="1" dirty="0">
                <a:solidFill>
                  <a:srgbClr val="0070C0"/>
                </a:solidFill>
              </a:rPr>
              <a:t>+ 30 минут</a:t>
            </a:r>
            <a:r>
              <a:rPr lang="ru-RU" sz="900" b="1" dirty="0">
                <a:solidFill>
                  <a:srgbClr val="0070C0"/>
                </a:solidFill>
              </a:rPr>
              <a:t> </a:t>
            </a:r>
            <a:r>
              <a:rPr lang="ru-RU" sz="1050" b="1" dirty="0">
                <a:solidFill>
                  <a:srgbClr val="0070C0"/>
                </a:solidFill>
              </a:rPr>
              <a:t> </a:t>
            </a:r>
            <a:r>
              <a:rPr lang="ru-RU" sz="1050" b="1" dirty="0" smtClean="0">
                <a:solidFill>
                  <a:srgbClr val="0070C0"/>
                </a:solidFill>
              </a:rPr>
              <a:t>  </a:t>
            </a:r>
            <a:r>
              <a:rPr lang="ru-RU" sz="1400" b="1" i="1" dirty="0" smtClean="0"/>
              <a:t>для лиц с ОВЗ, детей-инвалидов и инвалидов</a:t>
            </a:r>
            <a:endParaRPr lang="ru-RU" sz="1400" b="1" dirty="0">
              <a:solidFill>
                <a:srgbClr val="1F497D">
                  <a:lumMod val="75000"/>
                </a:srgbClr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078711" y="3971876"/>
            <a:ext cx="3813769" cy="0"/>
          </a:xfrm>
          <a:prstGeom prst="line">
            <a:avLst/>
          </a:prstGeom>
          <a:ln w="5715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5078711" y="5805264"/>
            <a:ext cx="37385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500" b="1" dirty="0">
                <a:solidFill>
                  <a:srgbClr val="002060"/>
                </a:solidFill>
              </a:rPr>
              <a:t>Действие результата итогового собеседования как допуска к ГИА – </a:t>
            </a:r>
            <a:r>
              <a:rPr lang="ru-RU" sz="1500" b="1" dirty="0">
                <a:solidFill>
                  <a:srgbClr val="C00000"/>
                </a:solidFill>
              </a:rPr>
              <a:t>бессрочно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078711" y="5772182"/>
            <a:ext cx="3813769" cy="0"/>
          </a:xfrm>
          <a:prstGeom prst="line">
            <a:avLst/>
          </a:prstGeom>
          <a:ln w="57150" cmpd="thickThin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218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7590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ГИА-9 – государственная итоговая аттестация </a:t>
            </a:r>
          </a:p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по образовательным программам основного общего образования </a:t>
            </a:r>
            <a:endParaRPr lang="ru-RU" sz="23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51520" y="3429000"/>
            <a:ext cx="864096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710448" y="908720"/>
            <a:ext cx="3744416" cy="461665"/>
          </a:xfrm>
          <a:prstGeom prst="rect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89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000" b="1" dirty="0">
                <a:solidFill>
                  <a:schemeClr val="tx1"/>
                </a:solidFill>
              </a:rPr>
              <a:t>ФОРМЫ ГИА-9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1556792"/>
            <a:ext cx="3720119" cy="584423"/>
          </a:xfrm>
          <a:prstGeom prst="rect">
            <a:avLst/>
          </a:prstGeom>
          <a:gradFill>
            <a:gsLst>
              <a:gs pos="400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lumMod val="13000"/>
                  <a:lumOff val="87000"/>
                  <a:alpha val="48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ОГЭ – основной государственный экзамен</a:t>
            </a:r>
            <a:endParaRPr lang="ru-RU" b="1" dirty="0">
              <a:solidFill>
                <a:schemeClr val="tx2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56472" y="1556792"/>
            <a:ext cx="3991992" cy="1080120"/>
            <a:chOff x="5004048" y="1772816"/>
            <a:chExt cx="3600400" cy="1080120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004048" y="1772816"/>
              <a:ext cx="3600400" cy="576064"/>
            </a:xfrm>
            <a:prstGeom prst="rect">
              <a:avLst/>
            </a:prstGeom>
            <a:gradFill>
              <a:gsLst>
                <a:gs pos="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13000"/>
                    <a:lumOff val="87000"/>
                    <a:alpha val="4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ГВЭ – государственный выпускной экзамен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04048" y="2348880"/>
              <a:ext cx="3600400" cy="5040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b="1" i="1" dirty="0" smtClean="0">
                  <a:solidFill>
                    <a:schemeClr val="tx1"/>
                  </a:solidFill>
                </a:rPr>
                <a:t>для обучающихся  с ограниченными возможностями здоровья,  детей-инвалидов и инвалидов</a:t>
              </a:r>
              <a:endParaRPr lang="ru-RU" sz="12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67544" y="2204864"/>
            <a:ext cx="40699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»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 использованием КИМ (контрольных измерительных материалов), представляющих собой комплексы заданий стандартизированной формы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6472" y="2708920"/>
            <a:ext cx="399199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»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1600" b="1" i="1" dirty="0" smtClean="0">
                <a:solidFill>
                  <a:schemeClr val="accent6">
                    <a:lumMod val="50000"/>
                  </a:schemeClr>
                </a:solidFill>
              </a:rPr>
              <a:t>с использованием текстов, тем, заданий, билетов</a:t>
            </a:r>
            <a:endParaRPr lang="ru-RU" sz="16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9792" y="3573016"/>
            <a:ext cx="3744416" cy="461665"/>
          </a:xfrm>
          <a:prstGeom prst="rect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89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</a:t>
            </a:r>
            <a:r>
              <a:rPr lang="ru-RU" sz="2000" b="1" dirty="0">
                <a:solidFill>
                  <a:schemeClr val="tx1"/>
                </a:solidFill>
              </a:rPr>
              <a:t>4 </a:t>
            </a:r>
            <a:r>
              <a:rPr lang="ru-RU" sz="2000" b="1" dirty="0" smtClean="0">
                <a:solidFill>
                  <a:schemeClr val="tx1"/>
                </a:solidFill>
              </a:rPr>
              <a:t>ЭКЗАМЕНА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611560" y="4149080"/>
            <a:ext cx="3720119" cy="874551"/>
            <a:chOff x="5004048" y="1772816"/>
            <a:chExt cx="3600400" cy="874551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5004048" y="1772816"/>
              <a:ext cx="3600400" cy="370495"/>
            </a:xfrm>
            <a:prstGeom prst="rect">
              <a:avLst/>
            </a:prstGeom>
            <a:gradFill>
              <a:gsLst>
                <a:gs pos="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13000"/>
                    <a:lumOff val="87000"/>
                    <a:alpha val="4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2"/>
                  </a:solidFill>
                </a:rPr>
                <a:t>ОБЯЗАТЕЛЬНЫЕ (2 экзамена)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004048" y="2143311"/>
              <a:ext cx="360040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162050" indent="-171450">
                <a:buFont typeface="Wingdings" panose="05000000000000000000" pitchFamily="2" charset="2"/>
                <a:buChar char="§"/>
              </a:pPr>
              <a:r>
                <a:rPr lang="ru-RU" sz="1200" b="1" i="1" dirty="0">
                  <a:solidFill>
                    <a:schemeClr val="tx1"/>
                  </a:solidFill>
                </a:rPr>
                <a:t>Русский язык</a:t>
              </a:r>
            </a:p>
            <a:p>
              <a:pPr marL="1162050" indent="-171450">
                <a:buFont typeface="Wingdings" panose="05000000000000000000" pitchFamily="2" charset="2"/>
                <a:buChar char="§"/>
              </a:pPr>
              <a:r>
                <a:rPr lang="ru-RU" sz="1200" b="1" i="1" dirty="0">
                  <a:solidFill>
                    <a:schemeClr val="tx1"/>
                  </a:solidFill>
                </a:rPr>
                <a:t>Математика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756472" y="4149080"/>
            <a:ext cx="3991992" cy="1632377"/>
            <a:chOff x="5004048" y="4149080"/>
            <a:chExt cx="3600400" cy="163237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5004048" y="4149080"/>
              <a:ext cx="3600400" cy="1632377"/>
              <a:chOff x="5004048" y="1772816"/>
              <a:chExt cx="3600400" cy="1512167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5004048" y="1772816"/>
                <a:ext cx="3600400" cy="396044"/>
              </a:xfrm>
              <a:prstGeom prst="rect">
                <a:avLst/>
              </a:prstGeom>
              <a:gradFill>
                <a:gsLst>
                  <a:gs pos="400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lumMod val="13000"/>
                      <a:lumOff val="87000"/>
                      <a:alpha val="48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2"/>
                    </a:solidFill>
                  </a:rPr>
                  <a:t>ПО ВЫБОРУ (2 экзамена)</a:t>
                </a:r>
                <a:endParaRPr lang="ru-RU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5004048" y="2171860"/>
                <a:ext cx="3600400" cy="111312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 b="1" i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1" name="Прямоугольник 10"/>
            <p:cNvSpPr/>
            <p:nvPr/>
          </p:nvSpPr>
          <p:spPr>
            <a:xfrm>
              <a:off x="5061892" y="4579674"/>
              <a:ext cx="195838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Химия</a:t>
              </a: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Физика </a:t>
              </a: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Биология</a:t>
              </a:r>
            </a:p>
            <a:p>
              <a:pPr marL="171450" lvl="0" indent="-171450">
                <a:buFont typeface="Wingdings" panose="05000000000000000000" pitchFamily="2" charset="2"/>
                <a:buChar char="§"/>
              </a:pPr>
              <a:r>
                <a:rPr lang="ru-RU" sz="1200" b="1" i="1" dirty="0" smtClean="0"/>
                <a:t>Литература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Обществознание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Информатика и </a:t>
              </a:r>
              <a:r>
                <a:rPr lang="ru-RU" sz="1200" b="1" i="1" dirty="0" smtClean="0"/>
                <a:t>ИКТ</a:t>
              </a:r>
              <a:endParaRPr lang="ru-RU" sz="1100" b="1" i="1" dirty="0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948264" y="4581128"/>
              <a:ext cx="165618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История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География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Английский язык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Французский язык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Немецкий язык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ru-RU" sz="1200" b="1" i="1" dirty="0"/>
                <a:t>Испанский </a:t>
              </a:r>
              <a:r>
                <a:rPr lang="ru-RU" sz="1200" b="1" i="1" dirty="0" smtClean="0"/>
                <a:t>язык</a:t>
              </a:r>
              <a:endParaRPr lang="ru-RU" sz="1100" b="1" i="1" dirty="0"/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>
            <a:off x="251520" y="5949280"/>
            <a:ext cx="864096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ятиугольник 18"/>
          <p:cNvSpPr/>
          <p:nvPr/>
        </p:nvSpPr>
        <p:spPr>
          <a:xfrm>
            <a:off x="1691680" y="6194833"/>
            <a:ext cx="3064792" cy="416015"/>
          </a:xfrm>
          <a:prstGeom prst="homePlate">
            <a:avLst/>
          </a:prstGeom>
          <a:solidFill>
            <a:srgbClr val="00206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ЗАЯВЛЕНИЯ</a:t>
            </a:r>
            <a:endParaRPr lang="ru-RU" sz="2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4896030" y="6179961"/>
            <a:ext cx="3712876" cy="43088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 Black" panose="020B0A04020102020204" pitchFamily="34" charset="0"/>
              </a:rPr>
              <a:t>до 01 марта 2023 года</a:t>
            </a:r>
            <a:endParaRPr lang="ru-RU" sz="2200" b="1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59" y="6050816"/>
            <a:ext cx="936105" cy="73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45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11232" y="2636912"/>
            <a:ext cx="7344816" cy="2592288"/>
          </a:xfrm>
          <a:prstGeom prst="rect">
            <a:avLst/>
          </a:prstGeom>
          <a:noFill/>
          <a:scene3d>
            <a:camera prst="orthographicFront">
              <a:rot lat="20623789" lon="192483" rev="2201487"/>
            </a:camera>
            <a:lightRig rig="threePt" dir="t"/>
          </a:scene3d>
        </p:spPr>
        <p:txBody>
          <a:bodyPr wrap="square" rtlCol="0">
            <a:noAutofit/>
          </a:bodyPr>
          <a:lstStyle/>
          <a:p>
            <a:r>
              <a:rPr lang="ru-RU" sz="13800" b="1" i="1" dirty="0" smtClean="0">
                <a:solidFill>
                  <a:srgbClr val="FFDD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6150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</a:rPr>
              <a:t>Расписание ГИА-9 в 2023 году</a:t>
            </a:r>
            <a:endParaRPr lang="ru-RU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60947171"/>
              </p:ext>
            </p:extLst>
          </p:nvPr>
        </p:nvGraphicFramePr>
        <p:xfrm>
          <a:off x="1116013" y="687660"/>
          <a:ext cx="7161212" cy="5981700"/>
        </p:xfrm>
        <a:graphic>
          <a:graphicData uri="http://schemas.openxmlformats.org/presentationml/2006/ole">
            <p:oleObj spid="_x0000_s1070" name="Лист" r:id="rId3" imgW="6077085" imgH="5076915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6686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7590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КИМ – контрольно-измерительные материалы ОГЭ, экзаменационные материалы ГВЭ</a:t>
            </a:r>
            <a:endParaRPr lang="ru-RU" sz="2300" b="1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001" r="22254" b="7001"/>
          <a:stretch/>
        </p:blipFill>
        <p:spPr bwMode="auto">
          <a:xfrm>
            <a:off x="179512" y="2348878"/>
            <a:ext cx="4072610" cy="319194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355594" y="972501"/>
            <a:ext cx="8392870" cy="1767895"/>
            <a:chOff x="355594" y="1024132"/>
            <a:chExt cx="8392870" cy="1767895"/>
          </a:xfrm>
        </p:grpSpPr>
        <p:sp>
          <p:nvSpPr>
            <p:cNvPr id="21" name="TextBox 20"/>
            <p:cNvSpPr txBox="1"/>
            <p:nvPr/>
          </p:nvSpPr>
          <p:spPr>
            <a:xfrm>
              <a:off x="1403648" y="1024133"/>
              <a:ext cx="722563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2000" b="1" i="1" dirty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ФГНБУ «Федеральный институт педагогических измерений»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ru-RU" sz="2000" b="1" dirty="0" smtClean="0">
                  <a:solidFill>
                    <a:schemeClr val="tx2">
                      <a:lumMod val="75000"/>
                    </a:schemeClr>
                  </a:solidFill>
                  <a:latin typeface="Calibri" pitchFamily="34" charset="0"/>
                </a:rPr>
                <a:t>www.fipi.ru</a:t>
              </a:r>
              <a:endParaRPr lang="ru-RU" altLang="ru-RU" sz="20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37516" y="1407032"/>
              <a:ext cx="421094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Демоверсии, спецификации 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и 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кодификаторы</a:t>
              </a:r>
              <a:r>
                <a:rPr lang="ru-RU" sz="1400" b="1" dirty="0">
                  <a:solidFill>
                    <a:schemeClr val="tx2">
                      <a:lumMod val="75000"/>
                    </a:schemeClr>
                  </a:solidFill>
                </a:rPr>
                <a:t> </a:t>
              </a: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КИМ ОГЭ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Открытый банк заданий ОГЭ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Тренировочные сборники для учащихся с ОВЗ</a:t>
              </a:r>
            </a:p>
            <a:p>
              <a:pPr marL="342900" indent="-342900">
                <a:buFont typeface="Wingdings" panose="05000000000000000000" pitchFamily="2" charset="2"/>
                <a:buChar char="q"/>
              </a:pPr>
              <a:r>
                <a:rPr lang="ru-RU" sz="1400" b="1" dirty="0" smtClean="0">
                  <a:solidFill>
                    <a:schemeClr val="tx2">
                      <a:lumMod val="75000"/>
                    </a:schemeClr>
                  </a:solidFill>
                </a:rPr>
                <a:t>Рекомендации по самостоятельной подготовки  к ОГЭ по каждому предмету</a:t>
              </a:r>
              <a:endParaRPr lang="ru-RU" sz="1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594" y="1024132"/>
              <a:ext cx="844562" cy="118073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240" r="15220" b="4333"/>
          <a:stretch/>
        </p:blipFill>
        <p:spPr bwMode="auto">
          <a:xfrm>
            <a:off x="3097366" y="2996952"/>
            <a:ext cx="3948878" cy="2929432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66" t="3395" r="27427" b="5633"/>
          <a:stretch/>
        </p:blipFill>
        <p:spPr bwMode="auto">
          <a:xfrm>
            <a:off x="5292080" y="3785655"/>
            <a:ext cx="3653461" cy="2794319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02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7590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Проведение ГИА-9 в условиях, учитывающих состояние здоровья обучающихся, особенности их психофизического развития</a:t>
            </a:r>
            <a:endParaRPr lang="ru-RU" sz="2300" b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77943" y="930660"/>
            <a:ext cx="3157953" cy="986172"/>
            <a:chOff x="5004048" y="1772816"/>
            <a:chExt cx="3600400" cy="986172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5004048" y="1772816"/>
              <a:ext cx="3600400" cy="482116"/>
            </a:xfrm>
            <a:prstGeom prst="rect">
              <a:avLst/>
            </a:prstGeom>
            <a:gradFill>
              <a:gsLst>
                <a:gs pos="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13000"/>
                    <a:lumOff val="87000"/>
                    <a:alpha val="4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ru-RU" sz="1900" b="1" dirty="0">
                  <a:solidFill>
                    <a:schemeClr val="tx2">
                      <a:lumMod val="50000"/>
                    </a:schemeClr>
                  </a:solidFill>
                </a:rPr>
                <a:t>Обучающиеся с ОВЗ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004048" y="2254932"/>
              <a:ext cx="3600400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</a:rPr>
                <a:t>Копия заключения ПМПК</a:t>
              </a:r>
              <a:endParaRPr lang="ru-RU" sz="2000" b="1" i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462319" y="2140889"/>
            <a:ext cx="3173577" cy="1000079"/>
            <a:chOff x="5004048" y="1772816"/>
            <a:chExt cx="3600400" cy="100007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5004048" y="1772816"/>
              <a:ext cx="3600400" cy="496023"/>
            </a:xfrm>
            <a:prstGeom prst="rect">
              <a:avLst/>
            </a:prstGeom>
            <a:gradFill>
              <a:gsLst>
                <a:gs pos="4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lumMod val="13000"/>
                    <a:lumOff val="87000"/>
                    <a:alpha val="48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00" b="1" dirty="0" smtClean="0">
                  <a:solidFill>
                    <a:schemeClr val="tx2">
                      <a:lumMod val="50000"/>
                    </a:schemeClr>
                  </a:solidFill>
                </a:rPr>
                <a:t>Дети-инвалиды и инвалиды</a:t>
              </a:r>
              <a:endParaRPr lang="ru-RU" sz="1900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016047" y="2268839"/>
              <a:ext cx="3588401" cy="5040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i="1" dirty="0" smtClean="0">
                  <a:solidFill>
                    <a:srgbClr val="C00000"/>
                  </a:solidFill>
                </a:rPr>
                <a:t>Копия справки МСЭ</a:t>
              </a:r>
              <a:endParaRPr lang="ru-RU" sz="2000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0" name="Нашивка 9"/>
          <p:cNvSpPr/>
          <p:nvPr/>
        </p:nvSpPr>
        <p:spPr>
          <a:xfrm>
            <a:off x="3782952" y="1533251"/>
            <a:ext cx="754564" cy="936104"/>
          </a:xfrm>
          <a:prstGeom prst="chevron">
            <a:avLst/>
          </a:prstGeom>
          <a:gradFill>
            <a:gsLst>
              <a:gs pos="36000">
                <a:schemeClr val="accent6">
                  <a:lumMod val="75000"/>
                </a:schemeClr>
              </a:gs>
              <a:gs pos="89000">
                <a:schemeClr val="accent6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02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930660"/>
            <a:ext cx="457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выбор формы ГВЭ/ОГЭ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300" i="1" dirty="0" smtClean="0">
              <a:latin typeface="Franklin Gothic Demi" panose="020B07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ГВЭ в устной форме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300" i="1" dirty="0" smtClean="0">
              <a:latin typeface="Franklin Gothic Demi" panose="020B07030201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ГИА только по  обязательным учебным предметам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увеличение продолжительности экзамена на 1,5 часа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i="1" dirty="0" smtClean="0">
                <a:latin typeface="Franklin Gothic Demi" panose="020B0703020102020204" pitchFamily="34" charset="0"/>
                <a:cs typeface="Arial" panose="020B0604020202020204" pitchFamily="34" charset="0"/>
              </a:rPr>
              <a:t>питание и проведение необходимых лечебных мероприятий во время экзамена</a:t>
            </a:r>
            <a:endParaRPr lang="ru-RU" i="1" dirty="0">
              <a:latin typeface="Franklin Gothic Demi" panose="020B0703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4860032" y="3573016"/>
            <a:ext cx="4138716" cy="1678129"/>
            <a:chOff x="5361926" y="3982750"/>
            <a:chExt cx="3157955" cy="1678129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361926" y="4568307"/>
              <a:ext cx="3157953" cy="1092572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  </a:t>
              </a: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ГИА </a:t>
              </a:r>
              <a:r>
                <a:rPr lang="ru-RU" sz="17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на </a:t>
              </a:r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дому,   в </a:t>
              </a:r>
              <a:r>
                <a:rPr lang="ru-RU" sz="17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медицинской </a:t>
              </a:r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организации</a:t>
              </a:r>
            </a:p>
            <a:p>
              <a:pPr algn="ctr"/>
              <a:endParaRPr lang="ru-RU" sz="17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Выноска со стрелкой вниз 37"/>
            <p:cNvSpPr/>
            <p:nvPr/>
          </p:nvSpPr>
          <p:spPr>
            <a:xfrm>
              <a:off x="5361928" y="3982750"/>
              <a:ext cx="3157953" cy="924543"/>
            </a:xfrm>
            <a:prstGeom prst="downArrowCallout">
              <a:avLst>
                <a:gd name="adj1" fmla="val 133114"/>
                <a:gd name="adj2" fmla="val 36227"/>
                <a:gd name="adj3" fmla="val 34953"/>
                <a:gd name="adj4" fmla="val 6504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</a:rPr>
                <a:t>Медицинское заключение</a:t>
              </a:r>
            </a:p>
            <a:p>
              <a:pPr marL="285750" lvl="0" indent="-285750">
                <a:buFont typeface="Wingdings" panose="05000000000000000000" pitchFamily="2" charset="2"/>
                <a:buChar char="ü"/>
              </a:pPr>
              <a:r>
                <a:rPr lang="ru-RU" b="1" dirty="0">
                  <a:solidFill>
                    <a:schemeClr val="tx2">
                      <a:lumMod val="50000"/>
                    </a:schemeClr>
                  </a:solidFill>
                </a:rPr>
                <a:t>Заключение ПМПК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79512" y="3573016"/>
            <a:ext cx="4506764" cy="3030700"/>
            <a:chOff x="5361926" y="3896683"/>
            <a:chExt cx="3157955" cy="3030700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361926" y="4249693"/>
              <a:ext cx="3157955" cy="267769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v"/>
              </a:pPr>
              <a:endParaRPr lang="ru-RU" sz="16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Присутствие ассистента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Использование технических средств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Использование звукоусиливающей аппаратуры в аудитории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ЭМ в увеличенном размере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Индивидуальное равномерное освещение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Использование увеличительных устройств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Выполнение экзаменационной работы на компьютере</a:t>
              </a:r>
            </a:p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ru-RU" sz="16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иные специальные условия</a:t>
              </a: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Выноска со стрелкой вниз 43"/>
            <p:cNvSpPr/>
            <p:nvPr/>
          </p:nvSpPr>
          <p:spPr>
            <a:xfrm>
              <a:off x="5361928" y="3896683"/>
              <a:ext cx="3157953" cy="706021"/>
            </a:xfrm>
            <a:prstGeom prst="downArrowCallout">
              <a:avLst>
                <a:gd name="adj1" fmla="val 133114"/>
                <a:gd name="adj2" fmla="val 36227"/>
                <a:gd name="adj3" fmla="val 34953"/>
                <a:gd name="adj4" fmla="val 6504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 algn="ctr"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Заключение ПМПК с рекомендациями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860993" y="5398404"/>
            <a:ext cx="4138713" cy="1093513"/>
            <a:chOff x="5361928" y="3982751"/>
            <a:chExt cx="3157953" cy="949497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5361928" y="4383963"/>
              <a:ext cx="3157953" cy="54828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ru-RU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700" b="1" dirty="0" smtClean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Лекарства, медицинские препараты</a:t>
              </a:r>
              <a:endParaRPr lang="ru-RU" sz="17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endParaRPr>
            </a:p>
            <a:p>
              <a:pPr algn="ctr"/>
              <a:endPara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Выноска со стрелкой вниз 46"/>
            <p:cNvSpPr/>
            <p:nvPr/>
          </p:nvSpPr>
          <p:spPr>
            <a:xfrm>
              <a:off x="5361928" y="3982751"/>
              <a:ext cx="3157953" cy="585556"/>
            </a:xfrm>
            <a:prstGeom prst="downArrowCallout">
              <a:avLst>
                <a:gd name="adj1" fmla="val 133114"/>
                <a:gd name="adj2" fmla="val 36227"/>
                <a:gd name="adj3" fmla="val 34953"/>
                <a:gd name="adj4" fmla="val 65047"/>
              </a:avLst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6100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lvl="0" indent="-285750" algn="ctr">
                <a:buFont typeface="Wingdings" panose="05000000000000000000" pitchFamily="2" charset="2"/>
                <a:buChar char="ü"/>
              </a:pPr>
              <a:r>
                <a:rPr lang="ru-RU" b="1" dirty="0" smtClean="0">
                  <a:solidFill>
                    <a:schemeClr val="tx2">
                      <a:lumMod val="50000"/>
                    </a:schemeClr>
                  </a:solidFill>
                </a:rPr>
                <a:t>Медицинская справка</a:t>
              </a:r>
              <a:endParaRPr lang="ru-RU" b="1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0164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6150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>
              <a:spcBef>
                <a:spcPts val="0"/>
              </a:spcBef>
            </a:pPr>
            <a:r>
              <a:rPr lang="ru-RU" sz="2800" b="1" dirty="0" smtClean="0">
                <a:solidFill>
                  <a:schemeClr val="bg1"/>
                </a:solidFill>
              </a:rPr>
              <a:t>Результаты ГИА-9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3275856" y="796642"/>
            <a:ext cx="36004" cy="5804048"/>
          </a:xfrm>
          <a:prstGeom prst="line">
            <a:avLst/>
          </a:prstGeom>
          <a:ln w="5080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96278" y="1628800"/>
            <a:ext cx="2935562" cy="206210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ежегодно </a:t>
            </a:r>
            <a:r>
              <a:rPr lang="ru-RU" sz="1600" dirty="0" smtClean="0"/>
              <a:t>департамент образования Ярославской области утверждает </a:t>
            </a:r>
            <a:r>
              <a:rPr lang="ru-RU" sz="1600" b="1" dirty="0"/>
              <a:t>минимальное количество первичных баллов </a:t>
            </a:r>
            <a:r>
              <a:rPr lang="ru-RU" sz="1600" dirty="0"/>
              <a:t>и </a:t>
            </a:r>
            <a:r>
              <a:rPr lang="ru-RU" sz="1600" b="1" dirty="0" smtClean="0"/>
              <a:t>шкалы</a:t>
            </a:r>
            <a:r>
              <a:rPr lang="ru-RU" sz="1600" dirty="0" smtClean="0"/>
              <a:t> </a:t>
            </a:r>
            <a:r>
              <a:rPr lang="ru-RU" sz="1600" b="1" dirty="0" smtClean="0"/>
              <a:t>перевода</a:t>
            </a:r>
            <a:r>
              <a:rPr lang="ru-RU" sz="1600" dirty="0" smtClean="0"/>
              <a:t> </a:t>
            </a:r>
            <a:r>
              <a:rPr lang="ru-RU" sz="1600" dirty="0"/>
              <a:t>первичных баллов </a:t>
            </a:r>
            <a:r>
              <a:rPr lang="ru-RU" sz="1600" b="1" dirty="0"/>
              <a:t>в пятибалльную систему оценивания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6278" y="1004184"/>
            <a:ext cx="29355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ГИА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6278" y="4165629"/>
            <a:ext cx="2935562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о</a:t>
            </a:r>
            <a:r>
              <a:rPr lang="ru-RU" sz="1600" dirty="0" smtClean="0"/>
              <a:t>знакомление с результатами экзаменов </a:t>
            </a:r>
            <a:r>
              <a:rPr lang="ru-RU" sz="1600" b="1" dirty="0" smtClean="0"/>
              <a:t>в образовательной организации под подпись</a:t>
            </a:r>
            <a:endParaRPr lang="ru-R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96278" y="5605287"/>
            <a:ext cx="2935562" cy="86177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сервис ознакомления с </a:t>
            </a:r>
            <a:r>
              <a:rPr lang="ru-RU" sz="1600" dirty="0" smtClean="0"/>
              <a:t>результатами ГИА-9                 </a:t>
            </a:r>
            <a:r>
              <a:rPr lang="en-US" b="1" dirty="0"/>
              <a:t>https://</a:t>
            </a:r>
            <a:r>
              <a:rPr lang="en-US" b="1" dirty="0" smtClean="0"/>
              <a:t>sdr.ixora.ru</a:t>
            </a:r>
            <a:endParaRPr lang="ru-RU" sz="1600" b="1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816519" y="842673"/>
            <a:ext cx="4957421" cy="2514318"/>
            <a:chOff x="4081312" y="820398"/>
            <a:chExt cx="4700383" cy="2232110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4932040" y="820398"/>
              <a:ext cx="31683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ПОДАЧА АПЕЛЛЯЦИЙ</a:t>
              </a:r>
              <a:endPara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122032" y="1291971"/>
              <a:ext cx="4559437" cy="628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7313" indent="-87313" algn="ctr"/>
              <a:r>
                <a:rPr lang="ru-RU" sz="2000" b="1" dirty="0" smtClean="0"/>
                <a:t>О нарушении установленного порядка проведения ГИА</a:t>
              </a:r>
              <a:endParaRPr lang="ru-RU" sz="2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22256" y="2477178"/>
              <a:ext cx="4559439" cy="3552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ru-RU" sz="2000" b="1" dirty="0" smtClean="0"/>
                <a:t>О несогласии с выставленными баллами</a:t>
              </a:r>
              <a:endParaRPr lang="ru-RU" sz="20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81312" y="1871919"/>
              <a:ext cx="4559437" cy="30055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solidFill>
                    <a:schemeClr val="tx2">
                      <a:lumMod val="75000"/>
                    </a:schemeClr>
                  </a:solidFill>
                </a:rPr>
                <a:t> в </a:t>
              </a:r>
              <a:r>
                <a:rPr lang="ru-RU" sz="1600" i="1" dirty="0">
                  <a:solidFill>
                    <a:schemeClr val="tx2">
                      <a:lumMod val="75000"/>
                    </a:schemeClr>
                  </a:solidFill>
                </a:rPr>
                <a:t>день проведения экзамена до выхода из </a:t>
              </a:r>
              <a:r>
                <a:rPr lang="ru-RU" sz="1600" i="1" dirty="0" smtClean="0">
                  <a:solidFill>
                    <a:schemeClr val="tx2">
                      <a:lumMod val="75000"/>
                    </a:schemeClr>
                  </a:solidFill>
                </a:rPr>
                <a:t>ППЭ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98102" y="2751953"/>
              <a:ext cx="4559438" cy="300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i="1" dirty="0" smtClean="0">
                  <a:solidFill>
                    <a:schemeClr val="tx2">
                      <a:lumMod val="75000"/>
                    </a:schemeClr>
                  </a:solidFill>
                </a:rPr>
                <a:t> в течение 2-х дней после объявления результатов </a:t>
              </a:r>
              <a:endParaRPr lang="ru-RU" sz="1600" i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2" name="Прямоугольник 21"/>
          <p:cNvSpPr/>
          <p:nvPr/>
        </p:nvSpPr>
        <p:spPr>
          <a:xfrm>
            <a:off x="3859466" y="4048348"/>
            <a:ext cx="49678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C00000"/>
                </a:solidFill>
              </a:rPr>
              <a:t>Приказ департамента образования Ярославской области                    от 30.04.2021 № 114/01-04 </a:t>
            </a:r>
            <a:r>
              <a:rPr lang="ru-RU" sz="1400" b="1" i="1" dirty="0" smtClean="0">
                <a:solidFill>
                  <a:srgbClr val="C00000"/>
                </a:solidFill>
              </a:rPr>
              <a:t>«Об </a:t>
            </a:r>
            <a:r>
              <a:rPr lang="ru-RU" sz="1400" b="1" i="1" dirty="0">
                <a:solidFill>
                  <a:srgbClr val="C00000"/>
                </a:solidFill>
              </a:rPr>
              <a:t>утверждении Порядка подачи, рассмотрения и отзыва апелляций при проведении государственной итоговой аттестации по образовательным программам основного общего образования в Ярославской </a:t>
            </a:r>
            <a:r>
              <a:rPr lang="ru-RU" sz="1400" b="1" i="1" dirty="0" smtClean="0">
                <a:solidFill>
                  <a:srgbClr val="C00000"/>
                </a:solidFill>
              </a:rPr>
              <a:t>области»</a:t>
            </a:r>
            <a:endParaRPr lang="ru-RU" sz="1400" b="1" i="1" dirty="0">
              <a:solidFill>
                <a:srgbClr val="C00000"/>
              </a:solidFill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8272" y="4164823"/>
            <a:ext cx="375806" cy="398066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8998" y="1373867"/>
            <a:ext cx="422279" cy="37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6175" y="2691135"/>
            <a:ext cx="420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367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-143003" y="5647"/>
            <a:ext cx="9361039" cy="75905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1588" algn="l">
              <a:spcBef>
                <a:spcPts val="0"/>
              </a:spcBef>
            </a:pPr>
            <a:r>
              <a:rPr lang="ru-RU" sz="2300" b="1" dirty="0" smtClean="0">
                <a:solidFill>
                  <a:schemeClr val="bg1"/>
                </a:solidFill>
              </a:rPr>
              <a:t>Информационные ресурсы</a:t>
            </a:r>
            <a:endParaRPr lang="ru-RU" sz="23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Z:\ГИА\Информационное обеспечение\Баннеры\Рособрнадзор\logo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912" y="980727"/>
            <a:ext cx="1111140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8874" y="950096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Федеральная служба по надзору в сфере образования и науки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http://</a:t>
            </a:r>
            <a:r>
              <a:rPr lang="en-US" b="1" dirty="0" smtClean="0">
                <a:solidFill>
                  <a:srgbClr val="0070C0"/>
                </a:solidFill>
              </a:rPr>
              <a:t>obrnadzor.gov.ru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820" y="920617"/>
            <a:ext cx="773340" cy="107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5871255" y="981740"/>
            <a:ext cx="3132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ФГНБУ «Федеральный институт педагогических измерений»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</a:t>
            </a:r>
            <a:r>
              <a:rPr lang="en-US" b="1" dirty="0" smtClean="0">
                <a:solidFill>
                  <a:srgbClr val="0070C0"/>
                </a:solidFill>
              </a:rPr>
              <a:t>fipi.ru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378" y="2627014"/>
            <a:ext cx="808209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0862" y="2627014"/>
            <a:ext cx="3386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Департамент образования Ярославской области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https://www.yarregion.ru/depts/dobr/default.aspx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8" name="Picture 6" descr="https://www.coikko.ru/templates/cko/images/shapka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05" t="8058" r="82414"/>
          <a:stretch/>
        </p:blipFill>
        <p:spPr bwMode="auto">
          <a:xfrm>
            <a:off x="5238820" y="2711303"/>
            <a:ext cx="834005" cy="8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072825" y="2711303"/>
            <a:ext cx="2930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ГУ ЯО «Центр оценки и контроля качества образования»</a:t>
            </a:r>
          </a:p>
          <a:p>
            <a:pPr algn="ctr"/>
            <a:r>
              <a:rPr lang="en-US" b="1" dirty="0">
                <a:solidFill>
                  <a:srgbClr val="0070C0"/>
                </a:solidFill>
              </a:rPr>
              <a:t>https://www.coikko.ru/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51520" y="4149080"/>
            <a:ext cx="8640960" cy="0"/>
          </a:xfrm>
          <a:prstGeom prst="line">
            <a:avLst/>
          </a:prstGeom>
          <a:ln w="508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916456" y="4437112"/>
            <a:ext cx="7255943" cy="707886"/>
          </a:xfrm>
          <a:prstGeom prst="rect">
            <a:avLst/>
          </a:prstGeom>
          <a:gradFill>
            <a:gsLst>
              <a:gs pos="3000">
                <a:schemeClr val="accent6">
                  <a:lumMod val="50000"/>
                </a:schemeClr>
              </a:gs>
              <a:gs pos="33000">
                <a:schemeClr val="accent6">
                  <a:lumMod val="75000"/>
                </a:schemeClr>
              </a:gs>
              <a:gs pos="79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«Горячая линия» 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проведению ГИА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35977" y="5386334"/>
            <a:ext cx="3636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Департамент образования </a:t>
            </a:r>
            <a:r>
              <a:rPr lang="ru-RU" b="1" i="1" dirty="0" smtClean="0"/>
              <a:t>Ярославской области</a:t>
            </a: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(</a:t>
            </a:r>
            <a:r>
              <a:rPr lang="ru-RU" b="1" dirty="0" smtClean="0">
                <a:solidFill>
                  <a:srgbClr val="C00000"/>
                </a:solidFill>
              </a:rPr>
              <a:t>4852) 40-08-63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0" y="538633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Муниципальные органы управления образования </a:t>
            </a:r>
          </a:p>
        </p:txBody>
      </p:sp>
    </p:spTree>
    <p:extLst>
      <p:ext uri="{BB962C8B-B14F-4D97-AF65-F5344CB8AC3E}">
        <p14:creationId xmlns:p14="http://schemas.microsoft.com/office/powerpoint/2010/main" xmlns="" val="29672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3033</TotalTime>
  <Words>614</Words>
  <Application>Microsoft Office PowerPoint</Application>
  <PresentationFormat>Экран (4:3)</PresentationFormat>
  <Paragraphs>133</Paragraphs>
  <Slides>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Тема Office</vt:lpstr>
      <vt:lpstr>Лист</vt:lpstr>
      <vt:lpstr>Проведение государственной итоговой аттестации по образовательным программам основного общего образования  в 2023 году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проведения государственной итоговой аттестации в 2021 году</dc:title>
  <dc:creator>Тулина Наталия Владимировна</dc:creator>
  <cp:lastModifiedBy>1</cp:lastModifiedBy>
  <cp:revision>180</cp:revision>
  <cp:lastPrinted>2022-11-15T13:39:45Z</cp:lastPrinted>
  <dcterms:created xsi:type="dcterms:W3CDTF">2021-04-07T12:15:45Z</dcterms:created>
  <dcterms:modified xsi:type="dcterms:W3CDTF">2022-11-18T14:16:00Z</dcterms:modified>
</cp:coreProperties>
</file>